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trictFirstAndLastChars="0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8" r:id="rId4"/>
    <p:sldId id="286" r:id="rId5"/>
    <p:sldId id="259" r:id="rId6"/>
    <p:sldId id="260" r:id="rId7"/>
    <p:sldId id="287" r:id="rId8"/>
    <p:sldId id="261" r:id="rId9"/>
    <p:sldId id="262" r:id="rId10"/>
    <p:sldId id="263" r:id="rId11"/>
    <p:sldId id="289" r:id="rId12"/>
    <p:sldId id="276" r:id="rId13"/>
    <p:sldId id="264" r:id="rId14"/>
    <p:sldId id="265" r:id="rId15"/>
    <p:sldId id="266" r:id="rId16"/>
    <p:sldId id="267" r:id="rId17"/>
    <p:sldId id="268" r:id="rId18"/>
    <p:sldId id="269" r:id="rId19"/>
    <p:sldId id="290" r:id="rId20"/>
    <p:sldId id="288" r:id="rId21"/>
    <p:sldId id="278" r:id="rId22"/>
    <p:sldId id="270" r:id="rId23"/>
    <p:sldId id="271" r:id="rId24"/>
    <p:sldId id="291" r:id="rId25"/>
    <p:sldId id="272" r:id="rId26"/>
    <p:sldId id="273" r:id="rId27"/>
    <p:sldId id="274" r:id="rId28"/>
    <p:sldId id="277" r:id="rId29"/>
    <p:sldId id="275" r:id="rId3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9pPr>
  </p:defaultTextStyle>
  <p:extLst>
    <p:ext uri="{521415D9-36F7-43E2-AB2F-B90AF26B5E84}">
      <p14:sectionLst xmlns:p14="http://schemas.microsoft.com/office/powerpoint/2010/main">
        <p14:section name="Default Section" id="{40E2D4DD-B31A-486D-8F3A-E793FC15C8BD}">
          <p14:sldIdLst>
            <p14:sldId id="256"/>
            <p14:sldId id="257"/>
            <p14:sldId id="258"/>
            <p14:sldId id="286"/>
            <p14:sldId id="259"/>
            <p14:sldId id="260"/>
            <p14:sldId id="287"/>
            <p14:sldId id="261"/>
            <p14:sldId id="262"/>
            <p14:sldId id="263"/>
            <p14:sldId id="289"/>
            <p14:sldId id="276"/>
            <p14:sldId id="264"/>
            <p14:sldId id="265"/>
            <p14:sldId id="266"/>
            <p14:sldId id="267"/>
            <p14:sldId id="268"/>
            <p14:sldId id="269"/>
            <p14:sldId id="290"/>
            <p14:sldId id="288"/>
            <p14:sldId id="278"/>
            <p14:sldId id="270"/>
            <p14:sldId id="271"/>
            <p14:sldId id="291"/>
            <p14:sldId id="272"/>
            <p14:sldId id="273"/>
            <p14:sldId id="274"/>
            <p14:sldId id="277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672">
          <p15:clr>
            <a:srgbClr val="A4A3A4"/>
          </p15:clr>
        </p15:guide>
        <p15:guide id="3" pos="5472">
          <p15:clr>
            <a:srgbClr val="A4A3A4"/>
          </p15:clr>
        </p15:guide>
        <p15:guide id="4" pos="1008">
          <p15:clr>
            <a:srgbClr val="A4A3A4"/>
          </p15:clr>
        </p15:guide>
        <p15:guide id="5" pos="11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1506" y="108"/>
      </p:cViewPr>
      <p:guideLst>
        <p:guide orient="horz" pos="2160"/>
        <p:guide pos="672"/>
        <p:guide pos="5472"/>
        <p:guide pos="1008"/>
        <p:guide pos="11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92CEC585-F209-0249-87B1-95C1AA7BF750}" type="datetime1">
              <a:rPr lang="nb-NO"/>
              <a:pPr>
                <a:defRPr/>
              </a:pPr>
              <a:t>08.06.2017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78034AB-4BDC-1A4E-B997-0CCC3F1DB647}" type="slidenum">
              <a:rPr lang="nb-NO"/>
              <a:pPr>
                <a:defRPr/>
              </a:pPr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D21BD64-BEF5-304E-BFE0-849DE736EC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ヒラギノ角ゴ Pro W3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2B89E4-9522-7B4B-87F4-E6DE4A7D28B6}" type="slidenum">
              <a:rPr lang="en-US"/>
              <a:pPr/>
              <a:t>3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b-N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1143000" y="2286000"/>
            <a:ext cx="7543800" cy="1143000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143000" y="3429000"/>
            <a:ext cx="7543800" cy="17526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99D102-E8BA-A648-A6A2-B42490AA32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2750" y="838200"/>
            <a:ext cx="192405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838200"/>
            <a:ext cx="561975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222B15-60D5-084C-BB9C-A0EB8F12BB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305EA-59A6-7140-95FF-E1B500F1B4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D3C82E-6957-154C-A3A6-BD3BD6E976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600" y="1981200"/>
            <a:ext cx="37719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981200"/>
            <a:ext cx="37719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49E5B3-F030-5149-9D15-FCF868BEE2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384E29-2E0F-7F47-BFEA-A86513DCC4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FB4EC9-94C3-A841-AFA4-55D6E98A98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F5594B-E748-8240-ADF2-2639D805EA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A0D909-D38D-C04C-8016-194A51E971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Ny Powerpoint mal 2011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750556-91E3-494F-A8C3-CBBFE7A3B1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990600" y="838200"/>
            <a:ext cx="769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0600" y="1981200"/>
            <a:ext cx="7696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906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pPr>
              <a:defRPr/>
            </a:pPr>
            <a:r>
              <a:rPr lang="nb-NO"/>
              <a:t>11. april 2011</a:t>
            </a:r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248400"/>
            <a:ext cx="4800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900"/>
            </a:lvl1pPr>
          </a:lstStyle>
          <a:p>
            <a:pPr>
              <a:defRPr/>
            </a:pPr>
            <a:r>
              <a:rPr lang="en-US"/>
              <a:t>Tema Powerpoint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01000" y="6248400"/>
            <a:ext cx="685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900"/>
            </a:lvl1pPr>
          </a:lstStyle>
          <a:p>
            <a:pPr>
              <a:defRPr/>
            </a:pPr>
            <a:fld id="{F1FFC0CC-0FD3-3243-BD7A-655E39B7B0E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8" descr="MN_IFI_A_ENG.png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304800" y="228600"/>
            <a:ext cx="2949575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ヒラギノ角ゴ Pro W3" charset="-128"/>
          <a:cs typeface="ヒラギノ角ゴ Pro W3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1143000" y="2805336"/>
            <a:ext cx="7543800" cy="1575048"/>
          </a:xfrm>
        </p:spPr>
        <p:txBody>
          <a:bodyPr/>
          <a:lstStyle/>
          <a:p>
            <a:br>
              <a:rPr lang="nb-NO" sz="3600" dirty="0"/>
            </a:br>
            <a:br>
              <a:rPr lang="nb-NO" sz="3600" dirty="0"/>
            </a:br>
            <a:br>
              <a:rPr lang="nb-NO" sz="3600" dirty="0"/>
            </a:br>
            <a:br>
              <a:rPr lang="nb-NO" sz="3600" dirty="0"/>
            </a:br>
            <a:r>
              <a:rPr lang="nb-NO" sz="3600" dirty="0"/>
              <a:t>Terrain classification using 3D optical tactile sensor</a:t>
            </a:r>
            <a:br>
              <a:rPr lang="nb-NO" sz="3600" dirty="0"/>
            </a:br>
            <a:endParaRPr lang="nb-NO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sz="quarter" idx="1"/>
          </p:nvPr>
        </p:nvSpPr>
        <p:spPr/>
        <p:txBody>
          <a:bodyPr/>
          <a:lstStyle/>
          <a:p>
            <a:pPr eaLnBrk="1" hangingPunct="1"/>
            <a:endParaRPr lang="nb-NO" dirty="0"/>
          </a:p>
          <a:p>
            <a:pPr eaLnBrk="1" hangingPunct="1"/>
            <a:endParaRPr lang="nb-NO" sz="1600" dirty="0"/>
          </a:p>
          <a:p>
            <a:r>
              <a:rPr lang="nb-NO" sz="1600" dirty="0"/>
              <a:t>A machine learning approach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21CCD2-51CF-49E9-B809-3A6AD5EC2E36}"/>
              </a:ext>
            </a:extLst>
          </p:cNvPr>
          <p:cNvSpPr txBox="1"/>
          <p:nvPr/>
        </p:nvSpPr>
        <p:spPr>
          <a:xfrm>
            <a:off x="3707904" y="5805264"/>
            <a:ext cx="15680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/>
              <a:t>Jiader Chou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26FD-35A7-4E7F-9528-FB871A7B8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Feature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2B63C-36A7-4B34-B2D8-8E6E8FA24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772816"/>
            <a:ext cx="7696200" cy="4114800"/>
          </a:xfrm>
        </p:spPr>
        <p:txBody>
          <a:bodyPr/>
          <a:lstStyle/>
          <a:p>
            <a:r>
              <a:rPr lang="nb-NO" sz="2500" dirty="0"/>
              <a:t>Set one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Raw data</a:t>
            </a:r>
          </a:p>
          <a:p>
            <a:r>
              <a:rPr lang="nb-NO" sz="2500" dirty="0"/>
              <a:t>Set two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Statistical features in the time domain; max, min, mean, variance, skewness, kuortosis, standard deviation</a:t>
            </a:r>
          </a:p>
          <a:p>
            <a:r>
              <a:rPr lang="nb-NO" sz="2500" dirty="0"/>
              <a:t>Set three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Complete frequency domain</a:t>
            </a:r>
          </a:p>
          <a:p>
            <a:r>
              <a:rPr lang="nb-NO" sz="2500" dirty="0"/>
              <a:t>Set four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Statistical features in the frequency domain; max, min, mean, variance, skewness, kuortosis, standard deviation, energy</a:t>
            </a:r>
            <a:endParaRPr lang="nb-NO" dirty="0"/>
          </a:p>
          <a:p>
            <a:r>
              <a:rPr lang="nb-NO" sz="2500" dirty="0"/>
              <a:t>Set five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Set two and four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2F59F-7C5C-456C-A7FC-F64C9FD1A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92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92830-EA90-42C1-BFA6-3DCE9FAAD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Classifiers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7C253-3EAA-46F6-BCA3-6D490603E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Neural network</a:t>
            </a:r>
          </a:p>
          <a:p>
            <a:r>
              <a:rPr lang="nb-NO" dirty="0"/>
              <a:t>Naive Bayes</a:t>
            </a:r>
          </a:p>
          <a:p>
            <a:r>
              <a:rPr lang="nb-NO" dirty="0"/>
              <a:t>SVM</a:t>
            </a:r>
          </a:p>
          <a:p>
            <a:r>
              <a:rPr lang="nb-NO" dirty="0"/>
              <a:t>Decision tree</a:t>
            </a:r>
          </a:p>
          <a:p>
            <a:r>
              <a:rPr lang="nb-NO" dirty="0"/>
              <a:t>KNN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3749D-CC28-4EA9-8867-E1BF9CDCE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314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2A922-8DDA-4C6C-B5A9-2E3FA2CBB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machine learning model</a:t>
            </a:r>
            <a:endParaRPr lang="nb-NO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193A1D-CB55-4CB1-943E-DFBBA2C3B4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7824" y="1981200"/>
            <a:ext cx="3402214" cy="473167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F3601-0161-4E7F-8258-59FF9DC2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891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25934-C4A3-4403-9F1F-326DB670A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325F9-0711-4259-951C-2F1FC6DC8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Find the best approach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Test the implementation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Integrate feature selection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Test on new data set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Hyperparameter tuning</a:t>
            </a:r>
          </a:p>
          <a:p>
            <a:r>
              <a:rPr lang="nb-NO" dirty="0"/>
              <a:t>Investigate the real-time implementation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Using the best approach to test the transistion between two terrains</a:t>
            </a:r>
          </a:p>
          <a:p>
            <a:r>
              <a:rPr lang="nb-NO" dirty="0"/>
              <a:t>Investigate the other sensor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Using training data from front left foot of the robot to predict sensor data from right front foot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EADAF-1046-40C8-94E5-67CE06581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331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5804B-61D8-4A5C-9928-27F5BDB8F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301" y="476672"/>
            <a:ext cx="7696200" cy="1143000"/>
          </a:xfrm>
        </p:spPr>
        <p:txBody>
          <a:bodyPr/>
          <a:lstStyle/>
          <a:p>
            <a:r>
              <a:rPr lang="nb-NO" dirty="0"/>
              <a:t>Results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9B26010-5199-43B7-BCA7-7A9057942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1920" y="764704"/>
            <a:ext cx="3785218" cy="605448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E9458-EAC3-46B1-894A-7118C3DC4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762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7F1C6-EF9D-4A94-B6F6-6392DBB79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Integrating feature selection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66E563-4DD2-40BB-B2A1-51A59B8A47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9832" y="1899679"/>
            <a:ext cx="2913714" cy="483117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33388-D682-4FE9-92E5-D634BCDC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42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B527C-EEC9-4DFF-85D8-10C292B37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C7DC5-8BCE-42A5-B9E4-0E948C0ED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FFE71DC-B521-4035-B7D9-9E4CF48BA3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3928" y="1422099"/>
            <a:ext cx="3831698" cy="5283501"/>
          </a:xfrm>
        </p:spPr>
      </p:pic>
    </p:spTree>
    <p:extLst>
      <p:ext uri="{BB962C8B-B14F-4D97-AF65-F5344CB8AC3E}">
        <p14:creationId xmlns:p14="http://schemas.microsoft.com/office/powerpoint/2010/main" val="2258067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E6659-5FD5-4D13-A363-AD1FDB1F0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Test on new data set</a:t>
            </a:r>
            <a:br>
              <a:rPr lang="nb-NO" dirty="0"/>
            </a:br>
            <a:endParaRPr lang="nb-NO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4413F2C0-60CE-4A86-9AEE-F1ED5BA2EB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2995289"/>
              </p:ext>
            </p:extLst>
          </p:nvPr>
        </p:nvGraphicFramePr>
        <p:xfrm>
          <a:off x="990600" y="1981200"/>
          <a:ext cx="7696200" cy="24942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37184">
                  <a:extLst>
                    <a:ext uri="{9D8B030D-6E8A-4147-A177-3AD203B41FA5}">
                      <a16:colId xmlns:a16="http://schemas.microsoft.com/office/drawing/2014/main" val="207822314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1158634026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3229832059"/>
                    </a:ext>
                  </a:extLst>
                </a:gridCol>
                <a:gridCol w="1954560">
                  <a:extLst>
                    <a:ext uri="{9D8B030D-6E8A-4147-A177-3AD203B41FA5}">
                      <a16:colId xmlns:a16="http://schemas.microsoft.com/office/drawing/2014/main" val="10279188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Feature set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Classifier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Feature selection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Current 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567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Set three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SVM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RFE (wrapper)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149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Set one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Neural network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0673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Set one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Decision tree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RFLV (filter)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176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1800" u="none" strike="noStrike" kern="1200" baseline="0" dirty="0"/>
                        <a:t>Set one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Decision tree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006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u="none" strike="noStrike" kern="1200" baseline="0" dirty="0"/>
                        <a:t>Set five</a:t>
                      </a:r>
                      <a:endParaRPr lang="nb-NO" dirty="0"/>
                    </a:p>
                    <a:p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u="none" strike="noStrike" kern="1200" baseline="0" dirty="0"/>
                        <a:t>Neural network</a:t>
                      </a:r>
                      <a:endParaRPr lang="nb-NO" dirty="0"/>
                    </a:p>
                    <a:p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None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89%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7948061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30142-5EC4-48D7-BE87-13559563D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027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7D4D6-EFC9-4F5C-AD3B-048240F73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36F2DDE-EDE3-40C4-8490-51F248A648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1640" y="1754335"/>
            <a:ext cx="6385132" cy="449406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3D0F6-30C9-4DBA-A71C-6824D2EAB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49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3323E-4963-425B-8082-A98689229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Hyperparameter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B03C5-0AF3-4990-8887-825908F77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Grid search</a:t>
            </a:r>
          </a:p>
          <a:p>
            <a:r>
              <a:rPr lang="nb-NO" dirty="0"/>
              <a:t>SVM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Kernel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C</a:t>
            </a:r>
          </a:p>
          <a:p>
            <a:r>
              <a:rPr lang="nb-NO" dirty="0"/>
              <a:t>Neural network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Neurons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800" dirty="0"/>
              <a:t>Binary representation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58E6F-A2F3-464A-A766-161313B14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72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b-NO" dirty="0"/>
              <a:t>Overview</a:t>
            </a:r>
          </a:p>
        </p:txBody>
      </p:sp>
      <p:sp>
        <p:nvSpPr>
          <p:cNvPr id="1639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nb-NO" sz="2400" dirty="0"/>
              <a:t>Background</a:t>
            </a:r>
          </a:p>
          <a:p>
            <a:pPr eaLnBrk="1" hangingPunct="1"/>
            <a:r>
              <a:rPr lang="nb-NO" sz="2400" dirty="0"/>
              <a:t>Goals of the thesis</a:t>
            </a:r>
          </a:p>
          <a:p>
            <a:pPr eaLnBrk="1" hangingPunct="1"/>
            <a:r>
              <a:rPr lang="nb-NO" sz="2400" dirty="0"/>
              <a:t>Implementation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Robot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Enviroment setup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Segmentation of sensor data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Feature sets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Classifiers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600" dirty="0"/>
              <a:t>Evaluation </a:t>
            </a:r>
          </a:p>
          <a:p>
            <a:pPr eaLnBrk="1" hangingPunct="1"/>
            <a:r>
              <a:rPr lang="nb-NO" sz="2400" dirty="0"/>
              <a:t>Results and further improvement</a:t>
            </a:r>
          </a:p>
          <a:p>
            <a:pPr eaLnBrk="1" hangingPunct="1"/>
            <a:r>
              <a:rPr lang="nb-NO" sz="2400" dirty="0"/>
              <a:t>Conclusion</a:t>
            </a:r>
          </a:p>
          <a:p>
            <a:r>
              <a:rPr lang="nb-NO" sz="2400" dirty="0"/>
              <a:t>Future work</a:t>
            </a:r>
            <a:endParaRPr lang="nb-NO" dirty="0"/>
          </a:p>
        </p:txBody>
      </p:sp>
      <p:sp>
        <p:nvSpPr>
          <p:cNvPr id="1638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2714C46-FC2B-0B4C-8344-F292E5FCAC36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E7583-F9B0-4857-9400-5D6DA0BC4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B5CFF14-50CE-4879-B899-383E8490CF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5656" y="2492896"/>
            <a:ext cx="6247105" cy="1790837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F3E48-A139-4EBD-9E7F-A73387B56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887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59201-8F1F-4D4E-A2D8-7BE1EF07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Classification in real-time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1605D-D161-45C5-891D-010AC7007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Floor to carpet</a:t>
            </a:r>
          </a:p>
          <a:p>
            <a:r>
              <a:rPr lang="en-US" dirty="0"/>
              <a:t>Hard mat to floor</a:t>
            </a:r>
          </a:p>
          <a:p>
            <a:r>
              <a:rPr lang="en-US" dirty="0"/>
              <a:t>Hard mat to soft mat</a:t>
            </a:r>
          </a:p>
          <a:p>
            <a:r>
              <a:rPr lang="en-US" dirty="0"/>
              <a:t>Soft mat to hard mat</a:t>
            </a:r>
          </a:p>
          <a:p>
            <a:r>
              <a:rPr lang="en-US" dirty="0"/>
              <a:t>Soft mat to carpet</a:t>
            </a:r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4266F-CE77-4F27-9E1B-AF1E33094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033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BB57B-6A01-4B18-8FE1-4E495A124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Real-time implementation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554C01-7D0E-465C-AA25-E7424FE67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1840" y="1703158"/>
            <a:ext cx="3208459" cy="486237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51AEF-CB2A-457B-9CAA-B042C6C61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086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F810B-6CAD-47A0-9872-6CA269FC4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Floor to carpet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8A70603-D2BD-444B-87A4-B3E63C5CD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096" y="1772816"/>
            <a:ext cx="6477904" cy="288647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53931-D80F-49DC-A264-B78E48964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BABFD6B-DA33-44CD-AEEE-6882E7FAF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096" y="4620561"/>
            <a:ext cx="6849431" cy="156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137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ED14A-0288-4572-9552-49923C587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D59A0-4E8C-4EF8-B0F2-6DA92797D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Overall accuracy of 85.3%</a:t>
            </a:r>
          </a:p>
          <a:p>
            <a:r>
              <a:rPr lang="nb-NO" dirty="0"/>
              <a:t>Low probability step before transistion</a:t>
            </a:r>
          </a:p>
          <a:p>
            <a:r>
              <a:rPr lang="nb-NO" dirty="0"/>
              <a:t>Detection of new terrain</a:t>
            </a:r>
          </a:p>
          <a:p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4A403-B2D0-4070-B133-8171FAA3B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573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005F3-324E-44C0-81D5-EB89E711D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Investigate the other sensor</a:t>
            </a:r>
            <a:br>
              <a:rPr lang="nb-NO" dirty="0"/>
            </a:br>
            <a:endParaRPr lang="nb-NO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56C98F5-E197-4233-A0B4-27E1559EF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  <a:p>
            <a:r>
              <a:rPr lang="nb-NO" dirty="0"/>
              <a:t>Using training data from front left foot of the robot to predict sensor data from right front foot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6028C-7871-4A3D-9275-97EC87A27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693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CF8D0-3A96-4B7E-BE72-CCCC51DEF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C401A1-EB0A-4B80-ABFC-2D2548CB2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9752" y="2780928"/>
            <a:ext cx="4745442" cy="224841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58D09-0569-480F-B1E5-549607042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4787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DFD70-7A2A-44E8-8C23-651E4463A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490FE-86D9-4DE8-9EDD-EF972DF2C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results confirm that the 3D optical tactile sensor is suitable to use for terrain </a:t>
            </a:r>
            <a:r>
              <a:rPr lang="nb-NO" dirty="0"/>
              <a:t>classification</a:t>
            </a:r>
          </a:p>
          <a:p>
            <a:r>
              <a:rPr lang="nb-NO" dirty="0"/>
              <a:t>The best approach is using complete frequency domain with SVM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FC4E0-6000-4743-A902-985B4B18C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11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B93A1-7AF4-4687-BFFA-85E91FDDF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Compared to earlier work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54FEF17-AF72-41AA-A619-790359DCC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1254" y="1981200"/>
            <a:ext cx="5734892" cy="411480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880B2-0939-42F1-BE1B-E2AB8205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870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1EF93-9653-4E68-8351-1041659A0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5A036-6E4A-47E6-A215-5D1C5F1BF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Features </a:t>
            </a:r>
            <a:r>
              <a:rPr lang="en-US" dirty="0"/>
              <a:t>of the terrain itself such as hardness and friction are not analyzed </a:t>
            </a:r>
            <a:r>
              <a:rPr lang="nb-NO" dirty="0"/>
              <a:t>directly</a:t>
            </a:r>
          </a:p>
          <a:p>
            <a:r>
              <a:rPr lang="en-US" dirty="0"/>
              <a:t>Include rougher surfaces</a:t>
            </a:r>
          </a:p>
          <a:p>
            <a:r>
              <a:rPr lang="nb-NO" dirty="0"/>
              <a:t>Incorporating all four sensor</a:t>
            </a:r>
          </a:p>
          <a:p>
            <a:r>
              <a:rPr lang="nb-NO" dirty="0"/>
              <a:t>Utilized with other sensors</a:t>
            </a:r>
          </a:p>
          <a:p>
            <a:r>
              <a:rPr lang="nb-NO" dirty="0"/>
              <a:t>Unsupervised learning</a:t>
            </a:r>
          </a:p>
          <a:p>
            <a:r>
              <a:rPr lang="nb-NO" dirty="0"/>
              <a:t>Gait changing on different terrains</a:t>
            </a:r>
          </a:p>
          <a:p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13FAE-99D0-4DE9-A65B-0B76FDD8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5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CCA66-56B3-44A1-85FA-C7851C1A6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922A5-4D7D-4163-B37D-C29C40E04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Terrain classification</a:t>
            </a:r>
          </a:p>
          <a:p>
            <a:r>
              <a:rPr lang="nb-NO" dirty="0"/>
              <a:t>Sensors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dirty="0"/>
              <a:t>Tactile is one of the most informative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495FA-EA7E-4FDA-8627-004473690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85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9F8AA-2212-4037-8B71-01B48AC53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3D optical tactile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718F4-13A2-479D-B52B-34ADA6866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Measuring light intensity </a:t>
            </a:r>
            <a:endParaRPr lang="en-US" dirty="0"/>
          </a:p>
          <a:p>
            <a:r>
              <a:rPr lang="en-US" dirty="0"/>
              <a:t>High sensitivity, small size, light weight and low detection </a:t>
            </a:r>
            <a:r>
              <a:rPr lang="nb-NO" dirty="0"/>
              <a:t>time</a:t>
            </a:r>
          </a:p>
          <a:p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EB860-B480-4215-9D1D-93AD8B6BA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6884F8-AE10-4FBC-83CA-EDF639E84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717032"/>
            <a:ext cx="2819794" cy="21815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8DB6DC-81EB-446E-9F09-189B150B0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843" y="3144376"/>
            <a:ext cx="3145881" cy="304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80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F6ED9-D98C-4487-9E3A-E80C820B5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Goals of the 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5BC92-B2E6-45B0-9BBA-0AA065772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3D optical tactile sensor for the </a:t>
            </a:r>
            <a:r>
              <a:rPr lang="nb-NO" dirty="0"/>
              <a:t>terrain classification problem</a:t>
            </a:r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Investigating and </a:t>
            </a:r>
            <a:r>
              <a:rPr lang="en-US" dirty="0"/>
              <a:t>developing a reliable approach for data processing, preprocessing, feature selection, and classification for the presented sensor.</a:t>
            </a:r>
            <a:endParaRPr lang="nb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2BF64-FA20-45EF-9280-038EC2582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07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EDB9D-0DBD-4F81-AEF4-39381C690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29605-5C68-4724-B774-1A9DD8812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Robot</a:t>
            </a:r>
          </a:p>
          <a:p>
            <a:r>
              <a:rPr lang="nb-NO" dirty="0"/>
              <a:t>Enviorment setup</a:t>
            </a:r>
          </a:p>
          <a:p>
            <a:r>
              <a:rPr lang="nb-NO" dirty="0"/>
              <a:t>Segmentation of sensor data</a:t>
            </a:r>
          </a:p>
          <a:p>
            <a:r>
              <a:rPr lang="nb-NO" dirty="0"/>
              <a:t>Feature sets</a:t>
            </a:r>
          </a:p>
          <a:p>
            <a:r>
              <a:rPr lang="nb-NO" dirty="0"/>
              <a:t>Classifiers</a:t>
            </a:r>
          </a:p>
          <a:p>
            <a:r>
              <a:rPr lang="nb-NO" dirty="0"/>
              <a:t>Evaluation of the sensor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5592-3AE6-4ABA-A1EB-1FF05499D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37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7DF4A-853A-43B2-82A1-A18572702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Robot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F917E8A-C177-4B65-99FA-1BD23B0131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9712" y="1981200"/>
            <a:ext cx="5321544" cy="411480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56A4F-3162-4BAF-9A62-F5EEB9F85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23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0ED49-99BC-4451-90B3-7820AC8B3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Enviroment setup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D8860A-6DCE-4745-9433-5EA14796A6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5736" y="1694379"/>
            <a:ext cx="4887249" cy="513994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29E67-9CA3-4D0F-9EED-E3244CBE5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52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CA9D3-A52A-4EC9-BF85-B01429B98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Segmentation of sensor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1FAE9C-9A11-47CC-B4AC-13412B711C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28" y="1916832"/>
            <a:ext cx="8550914" cy="3816424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ECD92-C10D-41BF-ACED-DDE70DF3D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C305EA-59A6-7140-95FF-E1B500F1B4CD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88209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ヒラギノ角ゴ Pro W3"/>
        <a:cs typeface="ヒラギノ角ゴ Pro W3"/>
      </a:majorFont>
      <a:minorFont>
        <a:latin typeface="Arial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charset="-128"/>
            <a:cs typeface="ヒラギノ角ゴ Pro W3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2295</TotalTime>
  <Words>470</Words>
  <Application>Microsoft Office PowerPoint</Application>
  <PresentationFormat>On-screen Show (4:3)</PresentationFormat>
  <Paragraphs>161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Wingdings</vt:lpstr>
      <vt:lpstr>ヒラギノ角ゴ Pro W3</vt:lpstr>
      <vt:lpstr>Blank Presentation</vt:lpstr>
      <vt:lpstr>    Terrain classification using 3D optical tactile sensor </vt:lpstr>
      <vt:lpstr>Overview</vt:lpstr>
      <vt:lpstr>Background</vt:lpstr>
      <vt:lpstr>3D optical tactile sensor</vt:lpstr>
      <vt:lpstr>Goals of the thesis</vt:lpstr>
      <vt:lpstr>Implementation</vt:lpstr>
      <vt:lpstr>Robot</vt:lpstr>
      <vt:lpstr>Enviroment setup</vt:lpstr>
      <vt:lpstr>Segmentation of sensor data</vt:lpstr>
      <vt:lpstr>Feature sets</vt:lpstr>
      <vt:lpstr>Classifiers</vt:lpstr>
      <vt:lpstr>Test machine learning model</vt:lpstr>
      <vt:lpstr>Evaluation</vt:lpstr>
      <vt:lpstr>Results</vt:lpstr>
      <vt:lpstr>Integrating feature selection</vt:lpstr>
      <vt:lpstr>Results</vt:lpstr>
      <vt:lpstr>Test on new data set </vt:lpstr>
      <vt:lpstr>Results</vt:lpstr>
      <vt:lpstr>Hyperparameter tuning</vt:lpstr>
      <vt:lpstr>Results</vt:lpstr>
      <vt:lpstr>Classification in real-time</vt:lpstr>
      <vt:lpstr>Real-time implementation</vt:lpstr>
      <vt:lpstr>Floor to carpet</vt:lpstr>
      <vt:lpstr>Summary</vt:lpstr>
      <vt:lpstr>Investigate the other sensor </vt:lpstr>
      <vt:lpstr>Results</vt:lpstr>
      <vt:lpstr>Conclusion</vt:lpstr>
      <vt:lpstr>Compared to earlier work</vt:lpstr>
      <vt:lpstr>Future work</vt:lpstr>
    </vt:vector>
  </TitlesOfParts>
  <Manager/>
  <Company>Rayon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Terrain classification using 3D optical tactile sensor</dc:title>
  <dc:subject/>
  <dc:creator>Jay</dc:creator>
  <cp:keywords/>
  <dc:description/>
  <cp:lastModifiedBy>Jay</cp:lastModifiedBy>
  <cp:revision>41</cp:revision>
  <dcterms:created xsi:type="dcterms:W3CDTF">2017-06-07T09:16:52Z</dcterms:created>
  <dcterms:modified xsi:type="dcterms:W3CDTF">2017-06-09T05:05:44Z</dcterms:modified>
  <cp:category/>
</cp:coreProperties>
</file>

<file path=docProps/thumbnail.jpeg>
</file>